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78" r:id="rId18"/>
    <p:sldId id="380" r:id="rId19"/>
    <p:sldId id="373" r:id="rId20"/>
    <p:sldId id="335" r:id="rId21"/>
    <p:sldId id="336" r:id="rId22"/>
    <p:sldId id="377" r:id="rId23"/>
    <p:sldId id="338" r:id="rId24"/>
    <p:sldId id="369" r:id="rId25"/>
    <p:sldId id="370" r:id="rId26"/>
    <p:sldId id="366" r:id="rId27"/>
    <p:sldId id="361" r:id="rId28"/>
    <p:sldId id="314" r:id="rId29"/>
    <p:sldId id="317" r:id="rId30"/>
    <p:sldId id="348" r:id="rId31"/>
    <p:sldId id="368" r:id="rId32"/>
    <p:sldId id="358" r:id="rId33"/>
    <p:sldId id="343" r:id="rId34"/>
    <p:sldId id="354" r:id="rId35"/>
    <p:sldId id="346" r:id="rId36"/>
    <p:sldId id="347" r:id="rId37"/>
    <p:sldId id="340" r:id="rId38"/>
    <p:sldId id="3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78"/>
            <p14:sldId id="38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>
        <p:scale>
          <a:sx n="125" d="100"/>
          <a:sy n="125" d="100"/>
        </p:scale>
        <p:origin x="528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17/08/2020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17/08/2020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7.png"/><Relationship Id="rId5" Type="http://schemas.openxmlformats.org/officeDocument/2006/relationships/image" Target="../media/image6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100.png"/><Relationship Id="rId3" Type="http://schemas.openxmlformats.org/officeDocument/2006/relationships/image" Target="../media/image70.png"/><Relationship Id="rId21" Type="http://schemas.openxmlformats.org/officeDocument/2006/relationships/image" Target="../media/image104.png"/><Relationship Id="rId7" Type="http://schemas.openxmlformats.org/officeDocument/2006/relationships/image" Target="../media/image89.png"/><Relationship Id="rId12" Type="http://schemas.openxmlformats.org/officeDocument/2006/relationships/image" Target="../media/image95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6.png"/><Relationship Id="rId10" Type="http://schemas.openxmlformats.org/officeDocument/2006/relationships/image" Target="../media/image92.png"/><Relationship Id="rId19" Type="http://schemas.openxmlformats.org/officeDocument/2006/relationships/image" Target="../media/image10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3</a:t>
            </a:r>
            <a:r>
              <a:rPr lang="en-GB" sz="1350" baseline="30000" dirty="0"/>
              <a:t>rd</a:t>
            </a:r>
            <a:r>
              <a:rPr lang="en-GB" sz="1350" dirty="0"/>
              <a:t> of June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026726"/>
            <a:ext cx="4537165" cy="3394211"/>
          </a:xfrm>
        </p:spPr>
        <p:txBody>
          <a:bodyPr/>
          <a:lstStyle/>
          <a:p>
            <a:r>
              <a:rPr lang="en-GB" dirty="0"/>
              <a:t>Exploring more states</a:t>
            </a:r>
          </a:p>
          <a:p>
            <a:pPr marL="267891" lvl="1" indent="-13335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</a:p>
          <a:p>
            <a:r>
              <a:rPr lang="en-GB" dirty="0"/>
              <a:t>Additional checks for candidate jobs</a:t>
            </a:r>
          </a:p>
          <a:p>
            <a:pPr lvl="1"/>
            <a:r>
              <a:rPr lang="en-GB" dirty="0"/>
              <a:t>   cores available</a:t>
            </a:r>
          </a:p>
          <a:p>
            <a:pPr lvl="1"/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/>
            <a:r>
              <a:rPr lang="en-GB" dirty="0"/>
              <a:t>Precedence constraints with multiple cores</a:t>
            </a:r>
          </a:p>
          <a:p>
            <a:r>
              <a:rPr lang="en-GB" dirty="0"/>
              <a:t>Proofs</a:t>
            </a:r>
          </a:p>
          <a:p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7143109" y="3947203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7143109" y="3947203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7143109" y="229995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7143109" y="229995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9908" y="3330804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08" y="3330804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18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4267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4267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909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4267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4267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4355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84498" y="379729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8" y="379729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79721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738370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84498" y="3577493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8" y="3577493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7" y="3577406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608331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5387058" y="3574698"/>
              <a:ext cx="3314385" cy="145719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23819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71024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06971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140000" r="-93584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140000" r="-115038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245455" r="-9358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337778" r="-935849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337778" r="-11503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7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887" t="-447727" r="-93584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98496" t="-447727" r="-115038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3835823" y="1737360"/>
            <a:ext cx="4294311" cy="33832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63013" y="2562045"/>
            <a:ext cx="522242" cy="3811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6774047" y="2054214"/>
            <a:ext cx="822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58983" y="3251217"/>
            <a:ext cx="752458" cy="8138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158982" y="518346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298415" y="2869406"/>
            <a:ext cx="300082" cy="1152525"/>
            <a:chOff x="6301661" y="2549525"/>
            <a:chExt cx="400108" cy="15367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549525"/>
              <a:ext cx="0" cy="153670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77675" y="3099859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6768948" y="3693319"/>
            <a:ext cx="300082" cy="997744"/>
            <a:chOff x="6301661" y="2789238"/>
            <a:chExt cx="400108" cy="133032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789238"/>
              <a:ext cx="0" cy="1330325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77675" y="3099858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5818754" y="2543175"/>
            <a:ext cx="300082" cy="708041"/>
            <a:chOff x="6274028" y="3119946"/>
            <a:chExt cx="400108" cy="9440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3119946"/>
              <a:ext cx="0" cy="944054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0042" y="3306902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23%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33" y="2981950"/>
            <a:ext cx="3579251" cy="1945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916" y="3211399"/>
            <a:ext cx="3579251" cy="1716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4087904" y="4259356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216959" y="5012391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l</a:t>
            </a:r>
            <a:r>
              <a:rPr lang="en-150" sz="1350"/>
              <a:t>o</a:t>
            </a:r>
            <a:r>
              <a:rPr lang="en-GB" sz="1350" dirty="0"/>
              <a:t>b</a:t>
            </a:r>
            <a:r>
              <a:rPr lang="en-150" sz="1350"/>
              <a:t>a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5546912" y="5012391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132284" y="1814220"/>
            <a:ext cx="1385388" cy="421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625381" y="3556360"/>
            <a:ext cx="2186393" cy="1270650"/>
            <a:chOff x="3731624" y="3909067"/>
            <a:chExt cx="2915191" cy="16942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3" y="4649159"/>
              <a:ext cx="2612570" cy="95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Fast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Pessimist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625384" y="2198709"/>
            <a:ext cx="2186393" cy="1270752"/>
            <a:chOff x="1088573" y="2701984"/>
            <a:chExt cx="2915191" cy="16943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8" y="3442212"/>
              <a:ext cx="2612570" cy="95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Accurate</a:t>
              </a:r>
            </a:p>
            <a:p>
              <a:pPr marL="257175" indent="-257175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Easy to extend</a:t>
              </a:r>
            </a:p>
            <a:p>
              <a:pPr marL="257175" indent="-257175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sz="1350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>
                  <a:solidFill>
                    <a:srgbClr val="D6320B"/>
                  </a:solidFill>
                </a:rPr>
                <a:t>Exact tests </a:t>
              </a:r>
              <a:r>
                <a:rPr lang="en-GB" sz="1500" dirty="0"/>
                <a:t>in </a:t>
              </a:r>
              <a:r>
                <a:rPr lang="en-GB" sz="1500" dirty="0">
                  <a:solidFill>
                    <a:srgbClr val="D6320B"/>
                  </a:solidFill>
                </a:rPr>
                <a:t>generic formal</a:t>
              </a:r>
              <a:r>
                <a:rPr lang="en-GB" sz="15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065805" y="2467071"/>
            <a:ext cx="2392146" cy="1072750"/>
            <a:chOff x="4406531" y="1910174"/>
            <a:chExt cx="3189528" cy="143033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" dirty="0"/>
                <a:t>Response-time analysis using </a:t>
              </a:r>
              <a:r>
                <a:rPr lang="en-GB" sz="15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200" baseline="30000" dirty="0"/>
                <a:t>[1]</a:t>
              </a:r>
              <a:endParaRPr lang="en-GB" sz="15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10" y="2650402"/>
              <a:ext cx="2612571" cy="690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90000"/>
                </a:lnSpc>
                <a:spcBef>
                  <a:spcPts val="375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Accurate</a:t>
              </a:r>
            </a:p>
            <a:p>
              <a:pPr marL="257175" indent="-257175">
                <a:lnSpc>
                  <a:spcPct val="90000"/>
                </a:lnSpc>
                <a:spcBef>
                  <a:spcPts val="375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sz="1350" dirty="0">
                  <a:solidFill>
                    <a:srgbClr val="00B050"/>
                  </a:solidFill>
                </a:rPr>
                <a:t>Relatively fast</a:t>
              </a:r>
              <a:endParaRPr lang="en-150" sz="13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1667577" y="5542347"/>
            <a:ext cx="2663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aseline="30000" dirty="0">
                <a:solidFill>
                  <a:schemeClr val="bg1"/>
                </a:solidFill>
              </a:rPr>
              <a:t>[1] Nasri et al., 2018 </a:t>
            </a:r>
            <a:endParaRPr lang="en-GB" sz="15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6792690" y="3111223"/>
            <a:ext cx="1887583" cy="1830890"/>
            <a:chOff x="8638907" y="2680027"/>
            <a:chExt cx="2516777" cy="24411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Industrial use cases are typically </a:t>
              </a:r>
              <a:r>
                <a:rPr lang="en-GB" sz="1350" dirty="0">
                  <a:solidFill>
                    <a:srgbClr val="D6320B"/>
                  </a:solidFill>
                </a:rPr>
                <a:t>large</a:t>
              </a:r>
              <a:r>
                <a:rPr lang="en-GB" sz="1350" dirty="0"/>
                <a:t>, </a:t>
              </a:r>
              <a:r>
                <a:rPr lang="en-GB" sz="1350" dirty="0">
                  <a:solidFill>
                    <a:srgbClr val="D6320B"/>
                  </a:solidFill>
                </a:rPr>
                <a:t>complex</a:t>
              </a:r>
              <a:r>
                <a:rPr lang="en-GB" sz="1350" dirty="0"/>
                <a:t> and require </a:t>
              </a:r>
              <a:r>
                <a:rPr lang="en-GB" sz="1350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3304903" y="5523904"/>
            <a:ext cx="2658292" cy="4912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25653" y="3349449"/>
            <a:ext cx="2459630" cy="17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5082779" y="3790198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985838" y="2475805"/>
            <a:ext cx="2200275" cy="42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985838" y="4342420"/>
            <a:ext cx="2200275" cy="42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5082779" y="4723506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5082779" y="1923583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5082779" y="2856891"/>
            <a:ext cx="2200275" cy="59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186114" y="4090095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186114" y="4556749"/>
            <a:ext cx="1896665" cy="46665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186114" y="2223480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186114" y="2690134"/>
            <a:ext cx="1896665" cy="46665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611698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2318159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4024619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7437541" y="2149492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5759267" y="3380917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412922" y="2472731"/>
            <a:ext cx="611698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706461" y="2472731"/>
            <a:ext cx="611698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7437541" y="4281354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7984922" y="2795968"/>
            <a:ext cx="0" cy="1485386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5745500" y="1876137"/>
            <a:ext cx="1099134" cy="1193272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5119382" y="2135337"/>
            <a:ext cx="626118" cy="337394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5119382" y="2472731"/>
            <a:ext cx="630489" cy="337764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6844634" y="2472731"/>
            <a:ext cx="592907" cy="337764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6840263" y="2135337"/>
            <a:ext cx="597278" cy="337394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4024619" y="3376514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4024619" y="4281355"/>
            <a:ext cx="1094763" cy="64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4572000" y="2795969"/>
            <a:ext cx="1" cy="580545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5119382" y="3699753"/>
            <a:ext cx="639885" cy="4403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5424415" y="3722360"/>
            <a:ext cx="577200" cy="118726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2865540" y="2795969"/>
            <a:ext cx="1159079" cy="180862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6965383" y="2684616"/>
            <a:ext cx="908187" cy="1130893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2865540" y="2795970"/>
            <a:ext cx="1159079" cy="903784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53" y="1892186"/>
            <a:ext cx="4312295" cy="352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571829" y="1980487"/>
            <a:ext cx="3738741" cy="2952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244578" y="2382062"/>
            <a:ext cx="451344" cy="571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3227187" y="2081980"/>
            <a:ext cx="9374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004971" y="4092794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612124" y="3278982"/>
            <a:ext cx="752458" cy="813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4956214" y="1987631"/>
            <a:ext cx="3669119" cy="2952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1629513" y="5011446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6020887" y="5040479"/>
            <a:ext cx="15397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285728" y="3171938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3851835" y="3171938"/>
            <a:ext cx="16861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54237"/>
            <a:ext cx="3886200" cy="11388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3154237"/>
            <a:ext cx="3886199" cy="1138886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3154236"/>
            <a:ext cx="3886199" cy="1138886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139696" y="2324862"/>
            <a:ext cx="1467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139696" y="2324861"/>
            <a:ext cx="1467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29554"/>
            <a:ext cx="3886200" cy="178825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2829554"/>
            <a:ext cx="3886199" cy="1788251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829553"/>
            <a:ext cx="3886200" cy="1778261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830279"/>
            <a:ext cx="3886200" cy="17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1018"/>
            <a:ext cx="3886200" cy="316532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2636044" y="2436019"/>
            <a:ext cx="171450" cy="707231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235994" y="3166288"/>
            <a:ext cx="6715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235994" y="4097815"/>
            <a:ext cx="871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1685927" y="4297465"/>
            <a:ext cx="500062" cy="419517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5500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2029327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745389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3309</TotalTime>
  <Words>2138</Words>
  <Application>Microsoft Office PowerPoint</Application>
  <PresentationFormat>On-screen Show (4:3)</PresentationFormat>
  <Paragraphs>781</Paragraphs>
  <Slides>38</Slides>
  <Notes>19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344</cp:revision>
  <dcterms:created xsi:type="dcterms:W3CDTF">2020-05-19T11:12:13Z</dcterms:created>
  <dcterms:modified xsi:type="dcterms:W3CDTF">2020-08-17T13:17:26Z</dcterms:modified>
</cp:coreProperties>
</file>